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70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AF97D-3E52-4339-8C68-AB33045A95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49C14-9359-446E-BEAE-9C51D780FDC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ru-RU" sz="3200" dirty="0"/>
            <a:t>ПРЕДСТАВЛЯЕМ ЗЕМЕЛЬНЫЙ УЧАСТОК, РАСПОЛОЖЕННЫЙ В РЕСПУБЛИКЕ АДЫГЕЯ МАЙКОПСКОГО РАЙОНА </a:t>
          </a:r>
        </a:p>
      </dgm:t>
    </dgm:pt>
    <dgm:pt modelId="{B08E82EF-D28F-4F50-93F7-E509DA55CC86}" type="parTrans" cxnId="{3FF69052-CB8E-4612-95F3-FD7A41BA2FB5}">
      <dgm:prSet/>
      <dgm:spPr/>
      <dgm:t>
        <a:bodyPr/>
        <a:lstStyle/>
        <a:p>
          <a:endParaRPr lang="ru-RU"/>
        </a:p>
      </dgm:t>
    </dgm:pt>
    <dgm:pt modelId="{04CC0CB5-88D9-456E-A619-BF82225EA317}" type="sibTrans" cxnId="{3FF69052-CB8E-4612-95F3-FD7A41BA2FB5}">
      <dgm:prSet/>
      <dgm:spPr/>
      <dgm:t>
        <a:bodyPr/>
        <a:lstStyle/>
        <a:p>
          <a:endParaRPr lang="ru-RU"/>
        </a:p>
      </dgm:t>
    </dgm:pt>
    <dgm:pt modelId="{46E4B785-DAF2-43FD-B9E1-A10EFFE98605}" type="pres">
      <dgm:prSet presAssocID="{1F5AF97D-3E52-4339-8C68-AB33045A95A1}" presName="linear" presStyleCnt="0">
        <dgm:presLayoutVars>
          <dgm:animLvl val="lvl"/>
          <dgm:resizeHandles val="exact"/>
        </dgm:presLayoutVars>
      </dgm:prSet>
      <dgm:spPr/>
    </dgm:pt>
    <dgm:pt modelId="{695728EC-81A9-4655-8C25-2F5580D8B9CB}" type="pres">
      <dgm:prSet presAssocID="{E5449C14-9359-446E-BEAE-9C51D780FDCD}" presName="parentText" presStyleLbl="node1" presStyleIdx="0" presStyleCnt="1" custScaleY="464008">
        <dgm:presLayoutVars>
          <dgm:chMax val="0"/>
          <dgm:bulletEnabled val="1"/>
        </dgm:presLayoutVars>
      </dgm:prSet>
      <dgm:spPr/>
    </dgm:pt>
  </dgm:ptLst>
  <dgm:cxnLst>
    <dgm:cxn modelId="{3FF69052-CB8E-4612-95F3-FD7A41BA2FB5}" srcId="{1F5AF97D-3E52-4339-8C68-AB33045A95A1}" destId="{E5449C14-9359-446E-BEAE-9C51D780FDCD}" srcOrd="0" destOrd="0" parTransId="{B08E82EF-D28F-4F50-93F7-E509DA55CC86}" sibTransId="{04CC0CB5-88D9-456E-A619-BF82225EA317}"/>
    <dgm:cxn modelId="{A7298289-97ED-4DA5-84B8-2631F5AAA7DA}" type="presOf" srcId="{1F5AF97D-3E52-4339-8C68-AB33045A95A1}" destId="{46E4B785-DAF2-43FD-B9E1-A10EFFE98605}" srcOrd="0" destOrd="0" presId="urn:microsoft.com/office/officeart/2005/8/layout/vList2"/>
    <dgm:cxn modelId="{A90C25A8-0E86-44F0-A5CA-9CD53BBB7A40}" type="presOf" srcId="{E5449C14-9359-446E-BEAE-9C51D780FDCD}" destId="{695728EC-81A9-4655-8C25-2F5580D8B9CB}" srcOrd="0" destOrd="0" presId="urn:microsoft.com/office/officeart/2005/8/layout/vList2"/>
    <dgm:cxn modelId="{78877EA2-EDC8-4E07-AB9A-082BE45DAD2C}" type="presParOf" srcId="{46E4B785-DAF2-43FD-B9E1-A10EFFE98605}" destId="{695728EC-81A9-4655-8C25-2F5580D8B9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AF97D-3E52-4339-8C68-AB33045A95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4B785-DAF2-43FD-B9E1-A10EFFE98605}" type="pres">
      <dgm:prSet presAssocID="{1F5AF97D-3E52-4339-8C68-AB33045A95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7298289-97ED-4DA5-84B8-2631F5AAA7DA}" type="presOf" srcId="{1F5AF97D-3E52-4339-8C68-AB33045A95A1}" destId="{46E4B785-DAF2-43FD-B9E1-A10EFFE986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BEF0F-753B-471F-9FA5-105979AD4F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C06DF-E6C1-4DA5-9E75-0D284556F89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indent="457200"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В продаже представлен уникальный земельный участок сельскохозяйственного назначения площадью </a:t>
          </a:r>
          <a:r>
            <a:rPr lang="ru-RU" sz="2400" b="1" dirty="0"/>
            <a:t>500 гектаров </a:t>
          </a:r>
          <a:r>
            <a:rPr lang="ru-RU" sz="2400" dirty="0"/>
            <a:t>в собственности. Это территория с исключительной экологией, где вас ждут альпийские луга, панорамные виды на горы и природа, не тронутая цивилизацией. Участок расположен на небольшой возвышенности, что обеспечивает плодородную почву с уникальными для района свойствами.</a:t>
          </a:r>
        </a:p>
      </dgm:t>
    </dgm:pt>
    <dgm:pt modelId="{DEF9CCC5-DAAE-4E9F-AFB8-DD41B3F15EC6}" type="parTrans" cxnId="{42BB130E-A27E-4CF8-A59E-55A43E91CF00}">
      <dgm:prSet/>
      <dgm:spPr/>
      <dgm:t>
        <a:bodyPr/>
        <a:lstStyle/>
        <a:p>
          <a:endParaRPr lang="ru-RU"/>
        </a:p>
      </dgm:t>
    </dgm:pt>
    <dgm:pt modelId="{B4F1EF0E-19C3-44C7-BA28-5967BE719B48}" type="sibTrans" cxnId="{42BB130E-A27E-4CF8-A59E-55A43E91CF00}">
      <dgm:prSet/>
      <dgm:spPr/>
      <dgm:t>
        <a:bodyPr/>
        <a:lstStyle/>
        <a:p>
          <a:endParaRPr lang="ru-RU"/>
        </a:p>
      </dgm:t>
    </dgm:pt>
    <dgm:pt modelId="{FC582A6F-BAD8-4546-90B8-2D94102D36F3}" type="pres">
      <dgm:prSet presAssocID="{0E6BEF0F-753B-471F-9FA5-105979AD4F3F}" presName="linear" presStyleCnt="0">
        <dgm:presLayoutVars>
          <dgm:animLvl val="lvl"/>
          <dgm:resizeHandles val="exact"/>
        </dgm:presLayoutVars>
      </dgm:prSet>
      <dgm:spPr/>
    </dgm:pt>
    <dgm:pt modelId="{C5C538C0-636B-4ECE-B8C6-18FB3B2DD33D}" type="pres">
      <dgm:prSet presAssocID="{A53C06DF-E6C1-4DA5-9E75-0D284556F89F}" presName="parentText" presStyleLbl="node1" presStyleIdx="0" presStyleCnt="1" custScaleX="97950" custScaleY="695900">
        <dgm:presLayoutVars>
          <dgm:chMax val="0"/>
          <dgm:bulletEnabled val="1"/>
        </dgm:presLayoutVars>
      </dgm:prSet>
      <dgm:spPr/>
    </dgm:pt>
  </dgm:ptLst>
  <dgm:cxnLst>
    <dgm:cxn modelId="{42BB130E-A27E-4CF8-A59E-55A43E91CF00}" srcId="{0E6BEF0F-753B-471F-9FA5-105979AD4F3F}" destId="{A53C06DF-E6C1-4DA5-9E75-0D284556F89F}" srcOrd="0" destOrd="0" parTransId="{DEF9CCC5-DAAE-4E9F-AFB8-DD41B3F15EC6}" sibTransId="{B4F1EF0E-19C3-44C7-BA28-5967BE719B48}"/>
    <dgm:cxn modelId="{4EAB801E-B82E-4710-9C71-5E843BB9C2DD}" type="presOf" srcId="{A53C06DF-E6C1-4DA5-9E75-0D284556F89F}" destId="{C5C538C0-636B-4ECE-B8C6-18FB3B2DD33D}" srcOrd="0" destOrd="0" presId="urn:microsoft.com/office/officeart/2005/8/layout/vList2"/>
    <dgm:cxn modelId="{CA04C854-4BBE-4EAF-BC18-F2B80C04CECC}" type="presOf" srcId="{0E6BEF0F-753B-471F-9FA5-105979AD4F3F}" destId="{FC582A6F-BAD8-4546-90B8-2D94102D36F3}" srcOrd="0" destOrd="0" presId="urn:microsoft.com/office/officeart/2005/8/layout/vList2"/>
    <dgm:cxn modelId="{3C17C6EF-34A1-4946-8EBA-A188800BDCBE}" type="presParOf" srcId="{FC582A6F-BAD8-4546-90B8-2D94102D36F3}" destId="{C5C538C0-636B-4ECE-B8C6-18FB3B2DD3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93C7D-6255-46A8-B134-7B03D26BEA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D0712-A1B7-4453-A2DD-E44E8F4ACA5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ru-RU" dirty="0"/>
            <a:t>ПРОДАЖА ОТ СОБСТВЕННИКА УЧАСТОК ЗЕМЛИ 500 ГА В ПРЕДГОРНОЙ ЗОНЕ АДЫГЕИ </a:t>
          </a:r>
        </a:p>
      </dgm:t>
    </dgm:pt>
    <dgm:pt modelId="{EF0F7740-7255-4FCF-B346-C688CD2B2BFF}" type="parTrans" cxnId="{13FA435A-8C82-4714-9FBB-4809162EF879}">
      <dgm:prSet/>
      <dgm:spPr/>
      <dgm:t>
        <a:bodyPr/>
        <a:lstStyle/>
        <a:p>
          <a:endParaRPr lang="ru-RU"/>
        </a:p>
      </dgm:t>
    </dgm:pt>
    <dgm:pt modelId="{C6CECED0-D332-4E28-9AB3-7BCFA6E13FE3}" type="sibTrans" cxnId="{13FA435A-8C82-4714-9FBB-4809162EF879}">
      <dgm:prSet/>
      <dgm:spPr/>
      <dgm:t>
        <a:bodyPr/>
        <a:lstStyle/>
        <a:p>
          <a:endParaRPr lang="ru-RU"/>
        </a:p>
      </dgm:t>
    </dgm:pt>
    <dgm:pt modelId="{8B26E220-DA4D-41CE-90E3-098D3156855C}" type="pres">
      <dgm:prSet presAssocID="{01C93C7D-6255-46A8-B134-7B03D26BEA8B}" presName="linear" presStyleCnt="0">
        <dgm:presLayoutVars>
          <dgm:animLvl val="lvl"/>
          <dgm:resizeHandles val="exact"/>
        </dgm:presLayoutVars>
      </dgm:prSet>
      <dgm:spPr/>
    </dgm:pt>
    <dgm:pt modelId="{965D5FF5-D4E3-4FDA-B87B-2CB8018C8195}" type="pres">
      <dgm:prSet presAssocID="{AE8D0712-A1B7-4453-A2DD-E44E8F4ACA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3C846A-B49F-49AA-A4B2-17DED46E38B7}" type="presOf" srcId="{AE8D0712-A1B7-4453-A2DD-E44E8F4ACA5A}" destId="{965D5FF5-D4E3-4FDA-B87B-2CB8018C8195}" srcOrd="0" destOrd="0" presId="urn:microsoft.com/office/officeart/2005/8/layout/vList2"/>
    <dgm:cxn modelId="{13FA435A-8C82-4714-9FBB-4809162EF879}" srcId="{01C93C7D-6255-46A8-B134-7B03D26BEA8B}" destId="{AE8D0712-A1B7-4453-A2DD-E44E8F4ACA5A}" srcOrd="0" destOrd="0" parTransId="{EF0F7740-7255-4FCF-B346-C688CD2B2BFF}" sibTransId="{C6CECED0-D332-4E28-9AB3-7BCFA6E13FE3}"/>
    <dgm:cxn modelId="{D02BE2DC-0D33-412B-93A8-F035E13867E0}" type="presOf" srcId="{01C93C7D-6255-46A8-B134-7B03D26BEA8B}" destId="{8B26E220-DA4D-41CE-90E3-098D3156855C}" srcOrd="0" destOrd="0" presId="urn:microsoft.com/office/officeart/2005/8/layout/vList2"/>
    <dgm:cxn modelId="{A8D47A98-485B-4214-8699-B71794E0DCBC}" type="presParOf" srcId="{8B26E220-DA4D-41CE-90E3-098D3156855C}" destId="{965D5FF5-D4E3-4FDA-B87B-2CB8018C8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DDED66-0BF5-45CE-A5F3-F8A7F20D96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B5BDE-4B6A-487E-8E02-0BCEB11BFD5A}" type="pres">
      <dgm:prSet presAssocID="{79DDED66-0BF5-45CE-A5F3-F8A7F20D96E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41558DE-3116-4346-8CE5-D521AC5FA4F4}" type="presOf" srcId="{79DDED66-0BF5-45CE-A5F3-F8A7F20D96EF}" destId="{471B5BDE-4B6A-487E-8E02-0BCEB11BFD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DDED66-0BF5-45CE-A5F3-F8A7F20D96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B5BDE-4B6A-487E-8E02-0BCEB11BFD5A}" type="pres">
      <dgm:prSet presAssocID="{79DDED66-0BF5-45CE-A5F3-F8A7F20D96E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41558DE-3116-4346-8CE5-D521AC5FA4F4}" type="presOf" srcId="{79DDED66-0BF5-45CE-A5F3-F8A7F20D96EF}" destId="{471B5BDE-4B6A-487E-8E02-0BCEB11BFD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728EC-81A9-4655-8C25-2F5580D8B9CB}">
      <dsp:nvSpPr>
        <dsp:cNvPr id="0" name=""/>
        <dsp:cNvSpPr/>
      </dsp:nvSpPr>
      <dsp:spPr>
        <a:xfrm>
          <a:off x="0" y="431061"/>
          <a:ext cx="8575040" cy="1627077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ПРЕДСТАВЛЯЕМ ЗЕМЕЛЬНЫЙ УЧАСТОК, РАСПОЛОЖЕННЫЙ В РЕСПУБЛИКЕ АДЫГЕЯ МАЙКОПСКОГО РАЙОНА </a:t>
          </a:r>
        </a:p>
      </dsp:txBody>
      <dsp:txXfrm>
        <a:off x="79427" y="510488"/>
        <a:ext cx="8416186" cy="146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538C0-636B-4ECE-B8C6-18FB3B2DD33D}">
      <dsp:nvSpPr>
        <dsp:cNvPr id="0" name=""/>
        <dsp:cNvSpPr/>
      </dsp:nvSpPr>
      <dsp:spPr>
        <a:xfrm>
          <a:off x="202022" y="1310"/>
          <a:ext cx="9552755" cy="2681623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4572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В продаже представлен уникальный земельный участок сельскохозяйственного назначения площадью </a:t>
          </a:r>
          <a:r>
            <a:rPr lang="ru-RU" sz="2400" b="1" kern="1200" dirty="0"/>
            <a:t>500 гектаров </a:t>
          </a:r>
          <a:r>
            <a:rPr lang="ru-RU" sz="2400" kern="1200" dirty="0"/>
            <a:t>в собственности. Это территория с исключительной экологией, где вас ждут альпийские луга, панорамные виды на горы и природа, не тронутая цивилизацией. Участок расположен на небольшой возвышенности, что обеспечивает плодородную почву с уникальными для района свойствами.</a:t>
          </a:r>
        </a:p>
      </dsp:txBody>
      <dsp:txXfrm>
        <a:off x="332928" y="132216"/>
        <a:ext cx="9290943" cy="2419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D5FF5-D4E3-4FDA-B87B-2CB8018C8195}">
      <dsp:nvSpPr>
        <dsp:cNvPr id="0" name=""/>
        <dsp:cNvSpPr/>
      </dsp:nvSpPr>
      <dsp:spPr>
        <a:xfrm>
          <a:off x="0" y="19583"/>
          <a:ext cx="8768080" cy="914940"/>
        </a:xfrm>
        <a:prstGeom prst="round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ПРОДАЖА ОТ СОБСТВЕННИКА УЧАСТОК ЗЕМЛИ 500 ГА В ПРЕДГОРНОЙ ЗОНЕ АДЫГЕИ </a:t>
          </a:r>
        </a:p>
      </dsp:txBody>
      <dsp:txXfrm>
        <a:off x="44664" y="64247"/>
        <a:ext cx="8678752" cy="8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9901F-F134-4717-96AE-EAABD9272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22DD8E-8BA7-4AFE-A3B9-E005DAE4F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43B96-925B-413E-8C1F-57E539F9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61C3-1D86-468E-95E6-8DCDB9BB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B6013-B355-4FF1-A74E-01DB0DA8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5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2A9E2-0CD3-4EDC-AED4-91818A76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60A415-4572-4C27-89F5-775965BE2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466B0-6E18-4FF9-9861-EB0704F6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1D6877-B0CF-4BD8-9088-1BB923DA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5217D-764F-4F69-85BC-9991C6BF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4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28A9CD-6D49-4C2B-AB66-EF4B2965B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2768C2-B1C1-4B56-BBC4-E843647F6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D9247-A4B2-46F9-AE9B-906A3ACD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07483-B838-4DC2-8EEC-6647710F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492F1-C3F4-40D8-A19D-5762E710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8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E1D2C-1B2C-47F5-A852-5DABE5D4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70E6F-76F3-43D3-979B-D487B25E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E302B-A96A-4071-8C14-0EF219BA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730F7-A519-439D-BA43-178D2F9A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D2EE6-0AB0-4A80-8B1C-9544D9F7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0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23A72-0068-4A4A-B298-54D220D7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1AA2BD-AEEF-4E02-9455-1C83B01A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8F0B9-8521-42D1-AB85-4E95C0C5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F12A-040A-4BAA-87FF-F3C81462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6AEB4-115D-4A3B-8F1B-79EBCED4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D849C-6932-43F1-B717-3E36C770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E6003-4B01-4271-AD21-C2747D245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C142E-225B-42FA-A14C-4028A0D7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3296F-AF10-4D41-8BDF-EA4E5092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8E7F9-4943-43EB-8D86-795AEF50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E40D5-AA4E-431F-9C70-3C49F172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5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6FF67-23C2-4C39-A256-8E0EEB7D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987A6-7EE5-44E8-A014-76DAE036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4B1E6C-3D8A-4F2A-BE33-BB40845F7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9F5959-4005-430A-926A-90A4FA9A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84C717-D1A9-4093-9A01-50512A4C3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A0D049-1AB7-4222-B3A0-CBADF2B4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45388-C3F2-49D4-B8C2-F5490A64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2A6366-D091-49B5-B582-0E56A02A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1B573-2D55-4E60-926B-BA433919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AB9516-E070-4240-89A0-B5A7FCD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5C4263-98A8-4DF0-AA5C-843EA3C8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379004-9DAD-4135-8BEB-5CF96B16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EC3447-D6B1-42A2-B80B-190009E1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D90D4-93F1-4BC3-A69C-FFC7678B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16EF4C-3CF6-429D-9A04-73DDAE89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4D41-05F9-42CA-A98E-6A83650B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D01D0-2AAD-4AA0-B54F-72A1AA51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987D6-AFB3-4508-A263-1C0DBE10F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D1D91-D0BE-4316-931F-281E75DB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96E51-3DF3-498A-A85E-67E87C6D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4FD6DE-1E1A-4777-B878-F049A1FF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9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5CA08-BDAF-4CF3-B4CA-1489DA11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0EA372-DA2A-4213-A9D4-21BF8A941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F966C8-03C0-46B1-9B23-250F7E32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4576F-C39D-40F3-8ED5-244D9685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6AAC9-959C-4218-9767-37F2EB1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53E7C-92EF-47EE-8A12-4009D8AA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4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BE17E-BDE8-4D35-BD11-2B583246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7C538-5A71-4019-ABD6-A8DD6D7C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962C7-24F8-448B-9E02-9EFCE81FD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306D-28F0-458F-8305-4E0339E026CF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62FE6-45B9-49B7-95B6-E4880667D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3E35B-8ABF-4308-A1DC-52DBA88F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E691-072A-4785-8598-295477F9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B4C9D57-A852-462B-B821-4F23E2FE8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6039"/>
              </p:ext>
            </p:extLst>
          </p:nvPr>
        </p:nvGraphicFramePr>
        <p:xfrm>
          <a:off x="1808480" y="1016000"/>
          <a:ext cx="857504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2188" y="237163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ПОЧЕМУ СТОИТ ВЫБРАТЬ ЭТОТ ЗЕМЕЛЬНЫЙ УЧАСТОК ?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137920" y="1584960"/>
            <a:ext cx="10196616" cy="4765040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Проверенная плодородность: исторически сложившиеся сады подтверждают уникальный потенциал почвы.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Динамично развивающийся регион: близость к курортам и инфраструктуре гарантирует рост инвестиционной привлекательности.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Исчезающее предложение: земли такого качества и размера быстро заканчиваются, не упустите свой шанс.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Юридическая чистота: все документы в порядке, объект готов к использованию сразу после покупки.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17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32271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ДОПОЛНИТЕЛЬНЫЕ ПРЕИМУЩЕСТВА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142999" y="2479040"/>
            <a:ext cx="10196616" cy="2418080"/>
            <a:chOff x="830375" y="98701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30375" y="98701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105683" y="1129212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В 1,5 км от участка сетевой газ, линия электропередач.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Все документы оформлены в соответствии с законодательством РФ, право собственности зарегистрировано в ЕГРН.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Отсутствие инвестиционных и банковских обременений.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80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32271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КАК ОФОРМИТЬ ПОКУПКУ?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843379" y="2479039"/>
            <a:ext cx="10496236" cy="3060627"/>
            <a:chOff x="830375" y="98701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30375" y="98701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151788" y="1282726"/>
              <a:ext cx="9182615" cy="2090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ru-RU" sz="2800" dirty="0"/>
                <a:t>Свяжитесь с нами для получения дополнительной информации, выписки из ЕГРН и других документов. Мы готовы ответить на все ваши вопросы и организовать просмотр участка.</a:t>
              </a:r>
            </a:p>
            <a:p>
              <a:r>
                <a:rPr lang="ru-RU" sz="2800" dirty="0"/>
                <a:t>Не упустите шанс приобрести уникальный объект с огромным потенциалом.</a:t>
              </a:r>
            </a:p>
            <a:p>
              <a:r>
                <a:rPr lang="ru-RU" sz="2800" i="1" dirty="0">
                  <a:solidFill>
                    <a:srgbClr val="FFFF00"/>
                  </a:solidFill>
                </a:rPr>
                <a:t>Контактный тел. 8-918-227-00-54</a:t>
              </a:r>
              <a:endParaRPr lang="ru-RU" sz="3200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0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B4C9D57-A852-462B-B821-4F23E2FE8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800553"/>
              </p:ext>
            </p:extLst>
          </p:nvPr>
        </p:nvGraphicFramePr>
        <p:xfrm>
          <a:off x="2062480" y="1600200"/>
          <a:ext cx="835152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3966E88-D4AC-41B0-9A42-92800612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839680"/>
              </p:ext>
            </p:extLst>
          </p:nvPr>
        </p:nvGraphicFramePr>
        <p:xfrm>
          <a:off x="1351280" y="2202714"/>
          <a:ext cx="9956800" cy="268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1303283-6037-4CD2-A888-A08D0E99F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926150"/>
              </p:ext>
            </p:extLst>
          </p:nvPr>
        </p:nvGraphicFramePr>
        <p:xfrm>
          <a:off x="2062480" y="470297"/>
          <a:ext cx="876808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897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DA5505F-ADAB-4BFE-8936-3351466B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26828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C1CF4F-4A23-4F45-A102-C5651848E209}"/>
              </a:ext>
            </a:extLst>
          </p:cNvPr>
          <p:cNvGrpSpPr/>
          <p:nvPr/>
        </p:nvGrpSpPr>
        <p:grpSpPr>
          <a:xfrm>
            <a:off x="1711960" y="462010"/>
            <a:ext cx="8768080" cy="914940"/>
            <a:chOff x="0" y="19583"/>
            <a:chExt cx="8768080" cy="91494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DF4B012-4535-4AC5-9A02-22B2A7211965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9FBC1C39-8C57-4BE7-BC95-B19493001E62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/>
              <a:r>
                <a:rPr lang="ru-RU" sz="2400" dirty="0"/>
                <a:t>ИДЕАЛЬНОЕ РАСПОЛОЖЕНИЕ И ТРАНСПОРТНАЯ ДОСТУПНОСТЬ 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90F291-D84B-44D7-9915-5B820B9F5759}"/>
              </a:ext>
            </a:extLst>
          </p:cNvPr>
          <p:cNvGrpSpPr/>
          <p:nvPr/>
        </p:nvGrpSpPr>
        <p:grpSpPr>
          <a:xfrm>
            <a:off x="1081793" y="2034126"/>
            <a:ext cx="10028413" cy="3856207"/>
            <a:chOff x="825617" y="479989"/>
            <a:chExt cx="9552755" cy="268162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4C3D9BD-F499-4924-9DAA-C3D0DC966C0C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1633570A-6DEB-4D9A-AEE2-84A5F1F82E1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Локация: Всего в 30 минутах езды от города Майкоп и в 50 км от всесезонного курорта </a:t>
              </a:r>
              <a:r>
                <a:rPr lang="ru-RU" sz="2800" dirty="0" err="1"/>
                <a:t>Лаго-Наки</a:t>
              </a:r>
              <a:r>
                <a:rPr lang="ru-RU" sz="2800" dirty="0"/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Подъезд: Удобный подъезд от главной дороги - всего 1,5 км.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Инфраструктура поблизости: Рядом находятся знаменитые термальные источники «Кедровый бор», «</a:t>
              </a:r>
              <a:r>
                <a:rPr lang="ru-RU" sz="2800" dirty="0" err="1"/>
                <a:t>Акватермо</a:t>
              </a:r>
              <a:r>
                <a:rPr lang="ru-RU" sz="2800" dirty="0"/>
                <a:t>», водная </a:t>
              </a:r>
              <a:r>
                <a:rPr lang="ru-RU" sz="2800" dirty="0" err="1"/>
                <a:t>ривьера</a:t>
              </a:r>
              <a:r>
                <a:rPr lang="ru-RU" sz="2800" dirty="0"/>
                <a:t>, водопады Руфабго и </a:t>
              </a:r>
              <a:r>
                <a:rPr lang="ru-RU" sz="2800" dirty="0" err="1"/>
                <a:t>Хаджохская</a:t>
              </a:r>
              <a:r>
                <a:rPr lang="ru-RU" sz="2800" dirty="0"/>
                <a:t> теснина. Планируется строительство круглогодичного горнолыжного курорта.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89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DA5505F-ADAB-4BFE-8936-3351466BC3A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C1CF4F-4A23-4F45-A102-C5651848E209}"/>
              </a:ext>
            </a:extLst>
          </p:cNvPr>
          <p:cNvGrpSpPr/>
          <p:nvPr/>
        </p:nvGrpSpPr>
        <p:grpSpPr>
          <a:xfrm>
            <a:off x="1711960" y="462010"/>
            <a:ext cx="8768080" cy="914940"/>
            <a:chOff x="0" y="19583"/>
            <a:chExt cx="8768080" cy="91494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DF4B012-4535-4AC5-9A02-22B2A7211965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9FBC1C39-8C57-4BE7-BC95-B19493001E62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БОГАТСТВА ВАШЕЙ ЗЕМЛИ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90F291-D84B-44D7-9915-5B820B9F5759}"/>
              </a:ext>
            </a:extLst>
          </p:cNvPr>
          <p:cNvGrpSpPr/>
          <p:nvPr/>
        </p:nvGrpSpPr>
        <p:grpSpPr>
          <a:xfrm>
            <a:off x="1711960" y="2448560"/>
            <a:ext cx="9378736" cy="3627754"/>
            <a:chOff x="825617" y="479989"/>
            <a:chExt cx="9552755" cy="268162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4C3D9BD-F499-4924-9DAA-C3D0DC966C0C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1633570A-6DEB-4D9A-AEE2-84A5F1F82E1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dirty="0"/>
                <a:t>Чистейшая река: По территории участка протекает река Фарс с водой настолько чистой, что ее можно пить.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dirty="0"/>
                <a:t>Круглогодичные ручьи: Живительную влагу обеспечивают постоянные ручьи Мамлюк и </a:t>
              </a:r>
              <a:r>
                <a:rPr lang="ru-RU" sz="3200" dirty="0" err="1"/>
                <a:t>Лакруш</a:t>
              </a:r>
              <a:r>
                <a:rPr lang="ru-RU" sz="3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91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10935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ВОЗМОЖНОСТИ ДЛЯ ИСПОЛЬЗОВАНИЯ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768016" y="1748901"/>
            <a:ext cx="8946582" cy="3773010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/>
                <a:t>Садовая ферма: Земля идеально подходит для садоводства. В советское время здесь были знаменитые сады с лучшими яблонями, грушами и сливами.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/>
                <a:t>Эко-туризм и отдых: Создание базы отдыха, </a:t>
              </a:r>
              <a:r>
                <a:rPr lang="ru-RU" sz="2400" dirty="0" err="1"/>
                <a:t>glamping</a:t>
              </a:r>
              <a:r>
                <a:rPr lang="ru-RU" sz="2400" dirty="0"/>
                <a:t>-отеля или эко-конная ферма: Простор для разведения лошадей.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/>
                <a:t>Охотничьи угодья: Более 100 га охотничьих угодий (Есть возможность охоты на кабанов, косулей, зайцев, лис. В весенний период на гусей, селезней-уток, летом и осенью на куропаток, фазанов). В прилегающем рядом лесу обитают медведи, волки, шакалы.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54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10935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ВОЗМОЖНОСТИ ДЛЯ ИСПОЛЬЗОВАНИЯ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2077374" y="2350362"/>
            <a:ext cx="8407154" cy="2157275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/>
                <a:t>Родовое поместье: Идеальное место для создания семейного гнезда на поколения. Строительство на землях с/х разрешено до 500 кв. м.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/>
                <a:t>Инвестиции: Перспективный актив в активно развивающемся туристическом регионе.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97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10935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ВАШЕ ВЫГОДНОЕ ПРЕДЛОЖЕНИЕ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137920" y="1584960"/>
            <a:ext cx="10196616" cy="4765040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Редкость: Это последний крупный массив земель такого качества и размера в районе.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Цена: Самая конкурентная цена на рынке.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Формат продажи: Рассматриваем продажу участка целиком.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Приглашаем к сотрудничеству успешных людей и дальновидных инвесторов! Этот райский уголок - больше, чем земля. Это — Ваш шанс создать наследие.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70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857267" y="109356"/>
            <a:ext cx="8768080" cy="914940"/>
            <a:chOff x="0" y="19583"/>
            <a:chExt cx="8768080" cy="9149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44664" y="64247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ПОЧЕМУ СТОИТ ВЫБРАТЬ ЭТОТ ЗЕМЕЛЬНЫЙ УЧАСТОК ?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137920" y="1584960"/>
            <a:ext cx="10196616" cy="4765040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ru-RU" sz="2800" b="1" dirty="0"/>
                <a:t>Выбирайте этот участок, потому что это:</a:t>
              </a:r>
            </a:p>
            <a:p>
              <a:pPr marL="457200" indent="360000">
                <a:buFont typeface="Arial" panose="020B0604020202020204" pitchFamily="34" charset="0"/>
                <a:buChar char="•"/>
              </a:pPr>
              <a:r>
                <a:rPr lang="ru-RU" sz="2800" dirty="0"/>
                <a:t>Последний крупный надел в регионе с безупречной экологией.</a:t>
              </a:r>
            </a:p>
            <a:p>
              <a:pPr marL="457200" indent="360000">
                <a:buFont typeface="Arial" panose="020B0604020202020204" pitchFamily="34" charset="0"/>
                <a:buChar char="•"/>
              </a:pPr>
              <a:r>
                <a:rPr lang="ru-RU" sz="2800" dirty="0"/>
                <a:t>Готовые перспективы для сельского хозяйства, туризма и инвестиций.</a:t>
              </a:r>
            </a:p>
            <a:p>
              <a:pPr marL="457200" indent="360000">
                <a:buFont typeface="Arial" panose="020B0604020202020204" pitchFamily="34" charset="0"/>
                <a:buChar char="•"/>
              </a:pPr>
              <a:r>
                <a:rPr lang="ru-RU" sz="2800" dirty="0"/>
                <a:t>Уникальная природа с горными панорамами и собственной рекой.</a:t>
              </a:r>
            </a:p>
            <a:p>
              <a:pPr marL="457200" indent="360000">
                <a:buFont typeface="Arial" panose="020B0604020202020204" pitchFamily="34" charset="0"/>
                <a:buChar char="•"/>
              </a:pPr>
              <a:r>
                <a:rPr lang="ru-RU" sz="2800" dirty="0"/>
                <a:t>Самая выгодная цена за гектар на сегодняшний день </a:t>
              </a:r>
              <a:r>
                <a:rPr lang="ru-RU" sz="3200" dirty="0"/>
                <a:t>– </a:t>
              </a:r>
              <a:r>
                <a:rPr lang="ru-RU" sz="2800" b="1" i="1" dirty="0"/>
                <a:t>700тыс. руб. за 1 га.</a:t>
              </a:r>
              <a:endParaRPr lang="ru-RU" sz="3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00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3A7A5D-CFBF-4AE9-BF93-C3E72D37BFEA}"/>
              </a:ext>
            </a:extLst>
          </p:cNvPr>
          <p:cNvGrpSpPr/>
          <p:nvPr/>
        </p:nvGrpSpPr>
        <p:grpSpPr>
          <a:xfrm>
            <a:off x="1604511" y="251399"/>
            <a:ext cx="8982978" cy="1142395"/>
            <a:chOff x="0" y="19583"/>
            <a:chExt cx="8768080" cy="91691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1F75A82-7057-42F8-B35E-1D519DA5480A}"/>
                </a:ext>
              </a:extLst>
            </p:cNvPr>
            <p:cNvSpPr/>
            <p:nvPr/>
          </p:nvSpPr>
          <p:spPr>
            <a:xfrm>
              <a:off x="0" y="19583"/>
              <a:ext cx="8768080" cy="91494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0F7F7AA-9B6D-427A-B90F-ED473320EF65}"/>
                </a:ext>
              </a:extLst>
            </p:cNvPr>
            <p:cNvSpPr txBox="1"/>
            <p:nvPr/>
          </p:nvSpPr>
          <p:spPr>
            <a:xfrm>
              <a:off x="0" y="110884"/>
              <a:ext cx="8678752" cy="825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/>
              <a:r>
                <a:rPr lang="ru-RU" sz="3600" dirty="0"/>
                <a:t>ПОЧЕМУ СТОИТ ВЫБРАТЬ ЭТОТ ЗЕМЕЛЬНЫЙ УЧАСТОК ?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544A6C-81C9-4CD9-8A8A-A4288823B76D}"/>
              </a:ext>
            </a:extLst>
          </p:cNvPr>
          <p:cNvGrpSpPr/>
          <p:nvPr/>
        </p:nvGrpSpPr>
        <p:grpSpPr>
          <a:xfrm>
            <a:off x="1137920" y="1584960"/>
            <a:ext cx="10196616" cy="4765040"/>
            <a:chOff x="825617" y="479989"/>
            <a:chExt cx="9552755" cy="268162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C2F9ED9-87F3-4DA3-9AB8-8A798D530319}"/>
                </a:ext>
              </a:extLst>
            </p:cNvPr>
            <p:cNvSpPr/>
            <p:nvPr/>
          </p:nvSpPr>
          <p:spPr>
            <a:xfrm>
              <a:off x="825617" y="479989"/>
              <a:ext cx="9552755" cy="268162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B221015-6291-4FAB-B9A7-F5F1DA199742}"/>
                </a:ext>
              </a:extLst>
            </p:cNvPr>
            <p:cNvSpPr txBox="1"/>
            <p:nvPr/>
          </p:nvSpPr>
          <p:spPr>
            <a:xfrm>
              <a:off x="1020017" y="723588"/>
              <a:ext cx="9163954" cy="219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Этот участок — редкая возможность. Вы получаете не просто землю, а целую экосистему с чистейшей рекой, плодородными почвами и панорамными видами. Такого масштаба и качества больше нет в продаже — это лучшее вложение в будущее, будь то личное поместье или успешный бизнес-проект.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/>
                <a:t>Непревзойденная экология: Нетронутая природа, чистейший воздух и питьевая вода из реки Фарс.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636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Нэфын Цей</dc:creator>
  <cp:lastModifiedBy>Нэфын Цей</cp:lastModifiedBy>
  <cp:revision>3</cp:revision>
  <dcterms:created xsi:type="dcterms:W3CDTF">2025-11-03T09:20:52Z</dcterms:created>
  <dcterms:modified xsi:type="dcterms:W3CDTF">2025-11-03T16:26:59Z</dcterms:modified>
</cp:coreProperties>
</file>